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Proxima Nova" panose="02000506030000020004"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MIRANDA </a:t>
            </a:r>
            <a:r>
              <a:rPr lang="en"/>
              <a:t>Goal: improve transparency and interpretability </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138c8f51c1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138c8f51c1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ROB</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120ecd86e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120ecd86e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138c8f51c1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138c8f51c1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MIRANDA: </a:t>
            </a:r>
            <a:r>
              <a:rPr lang="en"/>
              <a:t>Interpretability → categorizing “sensitive content” with more descriptive info</a:t>
            </a:r>
            <a:endParaRPr/>
          </a:p>
          <a:p>
            <a:pPr marL="0" lvl="0" indent="0" algn="l" rtl="0">
              <a:spcBef>
                <a:spcPts val="0"/>
              </a:spcBef>
              <a:spcAft>
                <a:spcPts val="0"/>
              </a:spcAft>
              <a:buNone/>
            </a:pPr>
            <a:endParaRPr/>
          </a:p>
          <a:p>
            <a:pPr marL="0" lvl="0" indent="0" algn="l" rtl="0">
              <a:spcBef>
                <a:spcPts val="0"/>
              </a:spcBef>
              <a:spcAft>
                <a:spcPts val="0"/>
              </a:spcAft>
              <a:buNone/>
            </a:pPr>
            <a:r>
              <a:rPr lang="en"/>
              <a:t>Reasons for flagging - transparency for content creators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138c8f51c1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138c8f51c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MIRANDA: </a:t>
            </a:r>
            <a:r>
              <a:rPr lang="en"/>
              <a:t>We specifically used examples where we knew the actual contexts, like a walk for the cure parade and the armed attack on the capitol, so we could evaluate what the algorithm is picking up on. Given that the “protest” and “violence” scores were higher for the breast cancer walk than for the capitol attack, we can see that there are clear biases introduced in the factors chosen to constitute “violence.” it’s also not unlikely that the racial makeup of the capitol rioters impacts the scores favorably, reducing the perceived violence scores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138c8f51c1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138c8f51c1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138c8f51c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138c8f51c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MIRANDA: </a:t>
            </a:r>
            <a:r>
              <a:rPr lang="en"/>
              <a:t>A large variety of content gets labeled as “sensitive” without a lot of description. We want to increase explainability in these types of calculators </a:t>
            </a:r>
            <a:endParaRPr/>
          </a:p>
          <a:p>
            <a:pPr marL="457200" lvl="0" indent="-298450" algn="l" rtl="0">
              <a:spcBef>
                <a:spcPts val="0"/>
              </a:spcBef>
              <a:spcAft>
                <a:spcPts val="0"/>
              </a:spcAft>
              <a:buSzPts val="1100"/>
              <a:buChar char="-"/>
            </a:pPr>
            <a:r>
              <a:rPr lang="en"/>
              <a:t>What gets perceived as violent? Can we improve the explainability?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138c8f51c1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138c8f51c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MIRANDA</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138c8f51c1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138c8f51c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MIRANDA</a:t>
            </a:r>
            <a:r>
              <a:rPr lang="en"/>
              <a:t>: Interesting concept  and paper - intrigued by how algorithm was arriving at “perceived violence” calculations? Wanted to add a layer of explainability to this to see if the algorithm was accomplishing its intended goal → verify this by using an explainability approach - CAM</a:t>
            </a:r>
            <a:endParaRPr/>
          </a:p>
          <a:p>
            <a:pPr marL="0" lvl="0" indent="0" algn="l" rtl="0">
              <a:spcBef>
                <a:spcPts val="0"/>
              </a:spcBef>
              <a:spcAft>
                <a:spcPts val="0"/>
              </a:spcAft>
              <a:buNone/>
            </a:pPr>
            <a:endParaRPr/>
          </a:p>
          <a:p>
            <a:pPr marL="0" lvl="0" indent="0" algn="l" rtl="0">
              <a:spcBef>
                <a:spcPts val="0"/>
              </a:spcBef>
              <a:spcAft>
                <a:spcPts val="0"/>
              </a:spcAft>
              <a:buNone/>
            </a:pPr>
            <a:r>
              <a:rPr lang="en"/>
              <a:t>Taking it a step further  - what characteristics make up a “violent image”?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138c8f51c1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138c8f51c1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HEARSCH</a:t>
            </a: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139be4080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139be408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200">
                <a:solidFill>
                  <a:srgbClr val="616161"/>
                </a:solidFill>
                <a:latin typeface="Proxima Nova"/>
                <a:ea typeface="Proxima Nova"/>
                <a:cs typeface="Proxima Nova"/>
                <a:sym typeface="Proxima Nova"/>
              </a:rPr>
              <a:t>Specifically, images were randomly sampled 58,295 image pairs among 11,659 protest images such that each image is paired up 10 times and assigned 10 workers to evaluate each pair. For each pair, the annotators were asked to choose an image which looks more violent than the other. They used the </a:t>
            </a:r>
            <a:r>
              <a:rPr lang="en" sz="1200" b="1">
                <a:solidFill>
                  <a:srgbClr val="616161"/>
                </a:solidFill>
                <a:latin typeface="Proxima Nova"/>
                <a:ea typeface="Proxima Nova"/>
                <a:cs typeface="Proxima Nova"/>
                <a:sym typeface="Proxima Nova"/>
              </a:rPr>
              <a:t>Bradley-Terry model</a:t>
            </a:r>
            <a:r>
              <a:rPr lang="en" sz="1200">
                <a:solidFill>
                  <a:srgbClr val="616161"/>
                </a:solidFill>
                <a:latin typeface="Proxima Nova"/>
                <a:ea typeface="Proxima Nova"/>
                <a:cs typeface="Proxima Nova"/>
                <a:sym typeface="Proxima Nova"/>
              </a:rPr>
              <a:t> and estimated the global scores for images such that each image is assigned a real-number score of perceived violence.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138c8f51c1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138c8f51c1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HEARSCH </a:t>
            </a:r>
            <a:r>
              <a:rPr lang="en"/>
              <a:t>Binary cross entropy loss - range between 0 &amp; 1</a:t>
            </a:r>
            <a:endParaRPr/>
          </a:p>
          <a:p>
            <a:pPr marL="457200" lvl="0" indent="-298450" algn="l" rtl="0">
              <a:spcBef>
                <a:spcPts val="0"/>
              </a:spcBef>
              <a:spcAft>
                <a:spcPts val="0"/>
              </a:spcAft>
              <a:buSzPts val="1100"/>
              <a:buChar char="-"/>
            </a:pPr>
            <a:r>
              <a:rPr lang="en"/>
              <a:t>Prediction of likelihood of protest</a:t>
            </a:r>
            <a:endParaRPr/>
          </a:p>
          <a:p>
            <a:pPr marL="0" lvl="0" indent="0" algn="l" rtl="0">
              <a:spcBef>
                <a:spcPts val="0"/>
              </a:spcBef>
              <a:spcAft>
                <a:spcPts val="0"/>
              </a:spcAft>
              <a:buNone/>
            </a:pPr>
            <a:endParaRPr/>
          </a:p>
          <a:p>
            <a:pPr marL="0" lvl="0" indent="0" algn="l" rtl="0">
              <a:spcBef>
                <a:spcPts val="0"/>
              </a:spcBef>
              <a:spcAft>
                <a:spcPts val="0"/>
              </a:spcAft>
              <a:buNone/>
            </a:pPr>
            <a:r>
              <a:rPr lang="en"/>
              <a:t>Fully connected layer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138c8f51c1_2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138c8f51c1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HEARSCH</a:t>
            </a:r>
            <a:endParaRPr b="1"/>
          </a:p>
          <a:p>
            <a:pPr marL="0" lvl="0" indent="0" algn="l" rtl="0">
              <a:spcBef>
                <a:spcPts val="0"/>
              </a:spcBef>
              <a:spcAft>
                <a:spcPts val="0"/>
              </a:spcAft>
              <a:buNone/>
            </a:pPr>
            <a:endParaRPr b="1"/>
          </a:p>
          <a:p>
            <a:pPr marL="0" lvl="0" indent="0" algn="l" rtl="0">
              <a:spcBef>
                <a:spcPts val="0"/>
              </a:spcBef>
              <a:spcAft>
                <a:spcPts val="0"/>
              </a:spcAft>
              <a:buNone/>
            </a:pP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138c8f51c1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138c8f51c1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ROB</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rgbClr val="F3F3F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abs/1709.06204" TargetMode="External"/><Relationship Id="rId7" Type="http://schemas.openxmlformats.org/officeDocument/2006/relationships/hyperlink" Target="https://www.brookings.edu/research/algorithmic-bias-detection-and-mitigation-best-practices-and-policies-to-reduce-consumer-harm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www.mturk.com" TargetMode="External"/><Relationship Id="rId5" Type="http://schemas.openxmlformats.org/officeDocument/2006/relationships/hyperlink" Target="http://gendershades.org/index.html" TargetMode="External"/><Relationship Id="rId4" Type="http://schemas.openxmlformats.org/officeDocument/2006/relationships/hyperlink" Target="https://github.com/wondonghyeon/protest-detection-violence-estima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311700" y="447050"/>
            <a:ext cx="2808000" cy="755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sz="1733" b="1"/>
              <a:t>Rob Baldoni, Miranda Morris, Hearsch Jariwala</a:t>
            </a:r>
            <a:endParaRPr sz="1733" b="1"/>
          </a:p>
          <a:p>
            <a:pPr marL="0" lvl="0" indent="0" algn="l" rtl="0">
              <a:spcBef>
                <a:spcPts val="0"/>
              </a:spcBef>
              <a:spcAft>
                <a:spcPts val="0"/>
              </a:spcAft>
              <a:buNone/>
            </a:pPr>
            <a:r>
              <a:rPr lang="en" sz="2177" b="1"/>
              <a:t>AIPI 540</a:t>
            </a:r>
            <a:endParaRPr sz="2177" b="1"/>
          </a:p>
        </p:txBody>
      </p:sp>
      <p:sp>
        <p:nvSpPr>
          <p:cNvPr id="60" name="Google Shape;60;p13"/>
          <p:cNvSpPr txBox="1">
            <a:spLocks noGrp="1"/>
          </p:cNvSpPr>
          <p:nvPr>
            <p:ph type="body" idx="1"/>
          </p:nvPr>
        </p:nvSpPr>
        <p:spPr>
          <a:xfrm>
            <a:off x="311700" y="1271825"/>
            <a:ext cx="3675000" cy="2719800"/>
          </a:xfrm>
          <a:prstGeom prst="rect">
            <a:avLst/>
          </a:prstGeom>
        </p:spPr>
        <p:txBody>
          <a:bodyPr spcFirstLastPara="1" wrap="square" lIns="91425" tIns="91425" rIns="91425" bIns="91425" anchor="t" anchorCtr="0">
            <a:normAutofit fontScale="92500" lnSpcReduction="20000"/>
          </a:bodyPr>
          <a:lstStyle/>
          <a:p>
            <a:pPr marL="0" lvl="0" indent="0" algn="l" rtl="0">
              <a:lnSpc>
                <a:spcPct val="95000"/>
              </a:lnSpc>
              <a:spcBef>
                <a:spcPts val="0"/>
              </a:spcBef>
              <a:spcAft>
                <a:spcPts val="1200"/>
              </a:spcAft>
              <a:buNone/>
            </a:pPr>
            <a:r>
              <a:rPr lang="en" sz="4600" b="1">
                <a:solidFill>
                  <a:schemeClr val="lt1"/>
                </a:solidFill>
              </a:rPr>
              <a:t>Detecting Violent Content in Social Media Images</a:t>
            </a:r>
            <a:endParaRPr sz="4600" b="1">
              <a:solidFill>
                <a:schemeClr val="lt1"/>
              </a:solidFill>
            </a:endParaRPr>
          </a:p>
        </p:txBody>
      </p:sp>
      <p:pic>
        <p:nvPicPr>
          <p:cNvPr id="61" name="Google Shape;61;p13"/>
          <p:cNvPicPr preferRelativeResize="0"/>
          <p:nvPr/>
        </p:nvPicPr>
        <p:blipFill rotWithShape="1">
          <a:blip r:embed="rId3">
            <a:alphaModFix/>
          </a:blip>
          <a:srcRect l="13052" r="16698"/>
          <a:stretch/>
        </p:blipFill>
        <p:spPr>
          <a:xfrm>
            <a:off x="4072350" y="0"/>
            <a:ext cx="5071650" cy="4060699"/>
          </a:xfrm>
          <a:prstGeom prst="rect">
            <a:avLst/>
          </a:prstGeom>
          <a:noFill/>
          <a:ln>
            <a:noFill/>
          </a:ln>
        </p:spPr>
      </p:pic>
      <p:pic>
        <p:nvPicPr>
          <p:cNvPr id="62" name="Google Shape;62;p13"/>
          <p:cNvPicPr preferRelativeResize="0"/>
          <p:nvPr/>
        </p:nvPicPr>
        <p:blipFill>
          <a:blip r:embed="rId4">
            <a:alphaModFix/>
          </a:blip>
          <a:stretch>
            <a:fillRect/>
          </a:stretch>
        </p:blipFill>
        <p:spPr>
          <a:xfrm>
            <a:off x="0" y="4060700"/>
            <a:ext cx="4041802" cy="1082800"/>
          </a:xfrm>
          <a:prstGeom prst="rect">
            <a:avLst/>
          </a:prstGeom>
          <a:noFill/>
          <a:ln>
            <a:noFill/>
          </a:ln>
        </p:spPr>
      </p:pic>
      <p:sp>
        <p:nvSpPr>
          <p:cNvPr id="63" name="Google Shape;63;p13"/>
          <p:cNvSpPr/>
          <p:nvPr/>
        </p:nvSpPr>
        <p:spPr>
          <a:xfrm>
            <a:off x="4072275" y="4060750"/>
            <a:ext cx="5071800" cy="1082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CAM Interpretability</a:t>
            </a:r>
            <a:endParaRPr b="1"/>
          </a:p>
        </p:txBody>
      </p:sp>
      <p:pic>
        <p:nvPicPr>
          <p:cNvPr id="131" name="Google Shape;131;p22"/>
          <p:cNvPicPr preferRelativeResize="0"/>
          <p:nvPr/>
        </p:nvPicPr>
        <p:blipFill>
          <a:blip r:embed="rId3">
            <a:alphaModFix/>
          </a:blip>
          <a:stretch>
            <a:fillRect/>
          </a:stretch>
        </p:blipFill>
        <p:spPr>
          <a:xfrm>
            <a:off x="378850" y="1232303"/>
            <a:ext cx="4034975" cy="2931275"/>
          </a:xfrm>
          <a:prstGeom prst="rect">
            <a:avLst/>
          </a:prstGeom>
          <a:noFill/>
          <a:ln>
            <a:noFill/>
          </a:ln>
        </p:spPr>
      </p:pic>
      <p:pic>
        <p:nvPicPr>
          <p:cNvPr id="132" name="Google Shape;132;p22"/>
          <p:cNvPicPr preferRelativeResize="0"/>
          <p:nvPr/>
        </p:nvPicPr>
        <p:blipFill>
          <a:blip r:embed="rId4">
            <a:alphaModFix/>
          </a:blip>
          <a:stretch>
            <a:fillRect/>
          </a:stretch>
        </p:blipFill>
        <p:spPr>
          <a:xfrm>
            <a:off x="4786900" y="1232300"/>
            <a:ext cx="4034975" cy="29112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Results</a:t>
            </a:r>
            <a:endParaRPr b="1"/>
          </a:p>
        </p:txBody>
      </p:sp>
      <p:pic>
        <p:nvPicPr>
          <p:cNvPr id="138" name="Google Shape;138;p23"/>
          <p:cNvPicPr preferRelativeResize="0"/>
          <p:nvPr/>
        </p:nvPicPr>
        <p:blipFill>
          <a:blip r:embed="rId3">
            <a:alphaModFix/>
          </a:blip>
          <a:stretch>
            <a:fillRect/>
          </a:stretch>
        </p:blipFill>
        <p:spPr>
          <a:xfrm>
            <a:off x="311700" y="1230500"/>
            <a:ext cx="2878151" cy="1618950"/>
          </a:xfrm>
          <a:prstGeom prst="rect">
            <a:avLst/>
          </a:prstGeom>
          <a:noFill/>
          <a:ln>
            <a:noFill/>
          </a:ln>
        </p:spPr>
      </p:pic>
      <p:pic>
        <p:nvPicPr>
          <p:cNvPr id="139" name="Google Shape;139;p23"/>
          <p:cNvPicPr preferRelativeResize="0"/>
          <p:nvPr/>
        </p:nvPicPr>
        <p:blipFill>
          <a:blip r:embed="rId4">
            <a:alphaModFix/>
          </a:blip>
          <a:stretch>
            <a:fillRect/>
          </a:stretch>
        </p:blipFill>
        <p:spPr>
          <a:xfrm>
            <a:off x="3361300" y="1229860"/>
            <a:ext cx="2878150" cy="1620230"/>
          </a:xfrm>
          <a:prstGeom prst="rect">
            <a:avLst/>
          </a:prstGeom>
          <a:noFill/>
          <a:ln>
            <a:noFill/>
          </a:ln>
        </p:spPr>
      </p:pic>
      <p:pic>
        <p:nvPicPr>
          <p:cNvPr id="140" name="Google Shape;140;p23"/>
          <p:cNvPicPr preferRelativeResize="0"/>
          <p:nvPr/>
        </p:nvPicPr>
        <p:blipFill rotWithShape="1">
          <a:blip r:embed="rId5">
            <a:alphaModFix/>
          </a:blip>
          <a:srcRect b="10386"/>
          <a:stretch/>
        </p:blipFill>
        <p:spPr>
          <a:xfrm>
            <a:off x="6410900" y="1229850"/>
            <a:ext cx="2421401" cy="1620251"/>
          </a:xfrm>
          <a:prstGeom prst="rect">
            <a:avLst/>
          </a:prstGeom>
          <a:noFill/>
          <a:ln>
            <a:noFill/>
          </a:ln>
        </p:spPr>
      </p:pic>
      <p:pic>
        <p:nvPicPr>
          <p:cNvPr id="141" name="Google Shape;141;p23" title="Chart"/>
          <p:cNvPicPr preferRelativeResize="0"/>
          <p:nvPr/>
        </p:nvPicPr>
        <p:blipFill>
          <a:blip r:embed="rId6">
            <a:alphaModFix/>
          </a:blip>
          <a:stretch>
            <a:fillRect/>
          </a:stretch>
        </p:blipFill>
        <p:spPr>
          <a:xfrm>
            <a:off x="444563" y="3167175"/>
            <a:ext cx="2612436" cy="1618950"/>
          </a:xfrm>
          <a:prstGeom prst="rect">
            <a:avLst/>
          </a:prstGeom>
          <a:noFill/>
          <a:ln>
            <a:noFill/>
          </a:ln>
        </p:spPr>
      </p:pic>
      <p:pic>
        <p:nvPicPr>
          <p:cNvPr id="142" name="Google Shape;142;p23" title="Chart"/>
          <p:cNvPicPr preferRelativeResize="0"/>
          <p:nvPr/>
        </p:nvPicPr>
        <p:blipFill>
          <a:blip r:embed="rId7">
            <a:alphaModFix/>
          </a:blip>
          <a:stretch>
            <a:fillRect/>
          </a:stretch>
        </p:blipFill>
        <p:spPr>
          <a:xfrm>
            <a:off x="3379963" y="3167370"/>
            <a:ext cx="2612426" cy="1618567"/>
          </a:xfrm>
          <a:prstGeom prst="rect">
            <a:avLst/>
          </a:prstGeom>
          <a:noFill/>
          <a:ln>
            <a:noFill/>
          </a:ln>
        </p:spPr>
      </p:pic>
      <p:pic>
        <p:nvPicPr>
          <p:cNvPr id="143" name="Google Shape;143;p23" title="Chart"/>
          <p:cNvPicPr preferRelativeResize="0"/>
          <p:nvPr/>
        </p:nvPicPr>
        <p:blipFill>
          <a:blip r:embed="rId8">
            <a:alphaModFix/>
          </a:blip>
          <a:stretch>
            <a:fillRect/>
          </a:stretch>
        </p:blipFill>
        <p:spPr>
          <a:xfrm>
            <a:off x="6315375" y="3167370"/>
            <a:ext cx="2612426" cy="16185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Future Applications: More Descriptive Content Warnings</a:t>
            </a:r>
            <a:endParaRPr b="1"/>
          </a:p>
        </p:txBody>
      </p:sp>
      <p:pic>
        <p:nvPicPr>
          <p:cNvPr id="149" name="Google Shape;149;p24"/>
          <p:cNvPicPr preferRelativeResize="0"/>
          <p:nvPr/>
        </p:nvPicPr>
        <p:blipFill>
          <a:blip r:embed="rId3">
            <a:alphaModFix/>
          </a:blip>
          <a:stretch>
            <a:fillRect/>
          </a:stretch>
        </p:blipFill>
        <p:spPr>
          <a:xfrm>
            <a:off x="5050000" y="1125275"/>
            <a:ext cx="3244225" cy="1816775"/>
          </a:xfrm>
          <a:prstGeom prst="rect">
            <a:avLst/>
          </a:prstGeom>
          <a:noFill/>
          <a:ln>
            <a:noFill/>
          </a:ln>
        </p:spPr>
      </p:pic>
      <p:pic>
        <p:nvPicPr>
          <p:cNvPr id="150" name="Google Shape;150;p24"/>
          <p:cNvPicPr preferRelativeResize="0"/>
          <p:nvPr/>
        </p:nvPicPr>
        <p:blipFill rotWithShape="1">
          <a:blip r:embed="rId4">
            <a:alphaModFix/>
          </a:blip>
          <a:srcRect l="-4221" t="11519" r="3718" b="12843"/>
          <a:stretch/>
        </p:blipFill>
        <p:spPr>
          <a:xfrm>
            <a:off x="226975" y="1671638"/>
            <a:ext cx="4345025" cy="2452325"/>
          </a:xfrm>
          <a:prstGeom prst="rect">
            <a:avLst/>
          </a:prstGeom>
          <a:noFill/>
          <a:ln>
            <a:noFill/>
          </a:ln>
        </p:spPr>
      </p:pic>
      <p:pic>
        <p:nvPicPr>
          <p:cNvPr id="151" name="Google Shape;151;p24"/>
          <p:cNvPicPr preferRelativeResize="0"/>
          <p:nvPr/>
        </p:nvPicPr>
        <p:blipFill>
          <a:blip r:embed="rId5">
            <a:alphaModFix/>
          </a:blip>
          <a:stretch>
            <a:fillRect/>
          </a:stretch>
        </p:blipFill>
        <p:spPr>
          <a:xfrm>
            <a:off x="5050000" y="3163996"/>
            <a:ext cx="3244227" cy="18248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265500" y="123175"/>
            <a:ext cx="4045200" cy="1509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500" b="1"/>
              <a:t>Ethical Considerations</a:t>
            </a:r>
            <a:endParaRPr sz="2500" b="1"/>
          </a:p>
        </p:txBody>
      </p:sp>
      <p:sp>
        <p:nvSpPr>
          <p:cNvPr id="157" name="Google Shape;157;p25"/>
          <p:cNvSpPr txBox="1">
            <a:spLocks noGrp="1"/>
          </p:cNvSpPr>
          <p:nvPr>
            <p:ph type="body" idx="2"/>
          </p:nvPr>
        </p:nvSpPr>
        <p:spPr>
          <a:xfrm>
            <a:off x="369600" y="1426500"/>
            <a:ext cx="4045200" cy="31383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b="1"/>
              <a:t>UCLA dataset </a:t>
            </a:r>
            <a:endParaRPr b="1"/>
          </a:p>
          <a:p>
            <a:pPr marL="0" lvl="0" indent="0" algn="l" rtl="0">
              <a:spcBef>
                <a:spcPts val="1200"/>
              </a:spcBef>
              <a:spcAft>
                <a:spcPts val="0"/>
              </a:spcAft>
              <a:buNone/>
            </a:pPr>
            <a:r>
              <a:rPr lang="en"/>
              <a:t>Assumptions built into attributes selected for violence calculation (linear calculation &amp; weights assigned to identified attributes)</a:t>
            </a:r>
            <a:endParaRPr/>
          </a:p>
          <a:p>
            <a:pPr marL="0" lvl="0" indent="0" algn="l" rtl="0">
              <a:spcBef>
                <a:spcPts val="1200"/>
              </a:spcBef>
              <a:spcAft>
                <a:spcPts val="0"/>
              </a:spcAft>
              <a:buNone/>
            </a:pPr>
            <a:r>
              <a:rPr lang="en"/>
              <a:t>→ Need to </a:t>
            </a:r>
            <a:r>
              <a:rPr lang="en" b="1">
                <a:solidFill>
                  <a:srgbClr val="6D9EEB"/>
                </a:solidFill>
              </a:rPr>
              <a:t>contextualize</a:t>
            </a:r>
            <a:r>
              <a:rPr lang="en"/>
              <a:t> these attributes - not in a vacuum</a:t>
            </a:r>
            <a:endParaRPr/>
          </a:p>
          <a:p>
            <a:pPr marL="0" lvl="0" indent="0" algn="l" rtl="0">
              <a:spcBef>
                <a:spcPts val="1200"/>
              </a:spcBef>
              <a:spcAft>
                <a:spcPts val="1200"/>
              </a:spcAft>
              <a:buNone/>
            </a:pPr>
            <a:r>
              <a:rPr lang="en"/>
              <a:t>Should use more diverse datasets for training, i.e., </a:t>
            </a:r>
            <a:r>
              <a:rPr lang="en" b="1">
                <a:solidFill>
                  <a:srgbClr val="6D9EEB"/>
                </a:solidFill>
              </a:rPr>
              <a:t>Gender Shades </a:t>
            </a:r>
            <a:endParaRPr b="1">
              <a:solidFill>
                <a:srgbClr val="6D9EEB"/>
              </a:solidFill>
            </a:endParaRPr>
          </a:p>
        </p:txBody>
      </p:sp>
      <p:pic>
        <p:nvPicPr>
          <p:cNvPr id="158" name="Google Shape;158;p25"/>
          <p:cNvPicPr preferRelativeResize="0"/>
          <p:nvPr/>
        </p:nvPicPr>
        <p:blipFill>
          <a:blip r:embed="rId3">
            <a:alphaModFix/>
          </a:blip>
          <a:stretch>
            <a:fillRect/>
          </a:stretch>
        </p:blipFill>
        <p:spPr>
          <a:xfrm>
            <a:off x="5193450" y="958325"/>
            <a:ext cx="3377449" cy="3226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References</a:t>
            </a:r>
            <a:endParaRPr b="1"/>
          </a:p>
        </p:txBody>
      </p:sp>
      <p:sp>
        <p:nvSpPr>
          <p:cNvPr id="164" name="Google Shape;164;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Protest Activity Detection and Perceived Violence Estimation from Social Media Images</a:t>
            </a:r>
            <a:br>
              <a:rPr lang="en"/>
            </a:br>
            <a:r>
              <a:rPr lang="en" u="sng">
                <a:solidFill>
                  <a:schemeClr val="hlink"/>
                </a:solidFill>
                <a:hlinkClick r:id="rId3"/>
              </a:rPr>
              <a:t>https://arxiv.org/abs/1709.06204</a:t>
            </a:r>
            <a:endParaRPr/>
          </a:p>
          <a:p>
            <a:pPr marL="457200" lvl="0" indent="-342900" algn="l" rtl="0">
              <a:spcBef>
                <a:spcPts val="0"/>
              </a:spcBef>
              <a:spcAft>
                <a:spcPts val="0"/>
              </a:spcAft>
              <a:buSzPts val="1800"/>
              <a:buChar char="●"/>
            </a:pPr>
            <a:r>
              <a:rPr lang="en" u="sng">
                <a:solidFill>
                  <a:schemeClr val="accent5"/>
                </a:solidFill>
                <a:hlinkClick r:id="rId4">
                  <a:extLst>
                    <a:ext uri="{A12FA001-AC4F-418D-AE19-62706E023703}">
                      <ahyp:hlinkClr xmlns:ahyp="http://schemas.microsoft.com/office/drawing/2018/hyperlinkcolor" val="tx"/>
                    </a:ext>
                  </a:extLst>
                </a:hlinkClick>
              </a:rPr>
              <a:t>https://github.com/wondonghyeon/protest-detection-violence-estimation</a:t>
            </a:r>
            <a:endParaRPr/>
          </a:p>
          <a:p>
            <a:pPr marL="457200" lvl="0" indent="-342900" algn="l" rtl="0">
              <a:spcBef>
                <a:spcPts val="0"/>
              </a:spcBef>
              <a:spcAft>
                <a:spcPts val="0"/>
              </a:spcAft>
              <a:buSzPts val="1800"/>
              <a:buChar char="●"/>
            </a:pPr>
            <a:r>
              <a:rPr lang="en" u="sng">
                <a:solidFill>
                  <a:schemeClr val="hlink"/>
                </a:solidFill>
                <a:hlinkClick r:id="rId5"/>
              </a:rPr>
              <a:t>http://gendershades.org/index.html</a:t>
            </a:r>
            <a:endParaRPr/>
          </a:p>
          <a:p>
            <a:pPr marL="457200" lvl="0" indent="-342900" algn="l" rtl="0">
              <a:spcBef>
                <a:spcPts val="0"/>
              </a:spcBef>
              <a:spcAft>
                <a:spcPts val="0"/>
              </a:spcAft>
              <a:buSzPts val="1800"/>
              <a:buChar char="●"/>
            </a:pPr>
            <a:r>
              <a:rPr lang="en" u="sng">
                <a:solidFill>
                  <a:schemeClr val="hlink"/>
                </a:solidFill>
                <a:hlinkClick r:id="rId6"/>
              </a:rPr>
              <a:t>https://www.mturk.com</a:t>
            </a:r>
            <a:endParaRPr/>
          </a:p>
          <a:p>
            <a:pPr marL="457200" lvl="0" indent="-342900" algn="l" rtl="0">
              <a:spcBef>
                <a:spcPts val="0"/>
              </a:spcBef>
              <a:spcAft>
                <a:spcPts val="0"/>
              </a:spcAft>
              <a:buSzPts val="1800"/>
              <a:buChar char="●"/>
            </a:pPr>
            <a:r>
              <a:rPr lang="en"/>
              <a:t>Algorithmic bias detection and mitigation: Best practices and policies to reduce consumer harms</a:t>
            </a:r>
            <a:endParaRPr/>
          </a:p>
          <a:p>
            <a:pPr marL="457200" lvl="0" indent="0" algn="l" rtl="0">
              <a:spcBef>
                <a:spcPts val="0"/>
              </a:spcBef>
              <a:spcAft>
                <a:spcPts val="0"/>
              </a:spcAft>
              <a:buNone/>
            </a:pPr>
            <a:r>
              <a:rPr lang="en" u="sng">
                <a:solidFill>
                  <a:schemeClr val="hlink"/>
                </a:solidFill>
                <a:hlinkClick r:id="rId7"/>
              </a:rPr>
              <a:t>https://www.brookings.edu/research/algorithmic-bias-detection-and-mitigation-best-practices-and-policies-to-reduce-consumer-harms/</a:t>
            </a:r>
            <a:endParaRPr/>
          </a:p>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Social Media &amp; News</a:t>
            </a:r>
            <a:endParaRPr b="1"/>
          </a:p>
        </p:txBody>
      </p:sp>
      <p:sp>
        <p:nvSpPr>
          <p:cNvPr id="69" name="Google Shape;69;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a:solidFill>
                  <a:schemeClr val="dk1"/>
                </a:solidFill>
              </a:rPr>
              <a:t>Social media has become a primary mode of consumption for news and current events</a:t>
            </a:r>
            <a:endParaRPr sz="2000" b="1">
              <a:solidFill>
                <a:schemeClr val="dk1"/>
              </a:solidFill>
            </a:endParaRPr>
          </a:p>
          <a:p>
            <a:pPr marL="0" lvl="0" indent="0" algn="l" rtl="0">
              <a:spcBef>
                <a:spcPts val="1200"/>
              </a:spcBef>
              <a:spcAft>
                <a:spcPts val="1200"/>
              </a:spcAft>
              <a:buNone/>
            </a:pPr>
            <a:r>
              <a:rPr lang="en" b="1">
                <a:solidFill>
                  <a:srgbClr val="1155CC"/>
                </a:solidFill>
              </a:rPr>
              <a:t>In the age of information (overload), how can we evaluate content – specifically sensitive / violent images?</a:t>
            </a:r>
            <a:endParaRPr b="1">
              <a:solidFill>
                <a:srgbClr val="1155CC"/>
              </a:solidFill>
            </a:endParaRPr>
          </a:p>
        </p:txBody>
      </p:sp>
      <p:pic>
        <p:nvPicPr>
          <p:cNvPr id="70" name="Google Shape;70;p14"/>
          <p:cNvPicPr preferRelativeResize="0"/>
          <p:nvPr/>
        </p:nvPicPr>
        <p:blipFill>
          <a:blip r:embed="rId3">
            <a:alphaModFix/>
          </a:blip>
          <a:stretch>
            <a:fillRect/>
          </a:stretch>
        </p:blipFill>
        <p:spPr>
          <a:xfrm>
            <a:off x="4756000" y="2571750"/>
            <a:ext cx="3304402" cy="2204000"/>
          </a:xfrm>
          <a:prstGeom prst="rect">
            <a:avLst/>
          </a:prstGeom>
          <a:noFill/>
          <a:ln>
            <a:noFill/>
          </a:ln>
        </p:spPr>
      </p:pic>
      <p:pic>
        <p:nvPicPr>
          <p:cNvPr id="71" name="Google Shape;71;p14"/>
          <p:cNvPicPr preferRelativeResize="0"/>
          <p:nvPr/>
        </p:nvPicPr>
        <p:blipFill>
          <a:blip r:embed="rId4">
            <a:alphaModFix/>
          </a:blip>
          <a:stretch>
            <a:fillRect/>
          </a:stretch>
        </p:blipFill>
        <p:spPr>
          <a:xfrm>
            <a:off x="1106883" y="2784700"/>
            <a:ext cx="3217791" cy="1930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a:t>Literature</a:t>
            </a:r>
            <a:endParaRPr b="1"/>
          </a:p>
        </p:txBody>
      </p:sp>
      <p:sp>
        <p:nvSpPr>
          <p:cNvPr id="77" name="Google Shape;77;p15"/>
          <p:cNvSpPr txBox="1">
            <a:spLocks noGrp="1"/>
          </p:cNvSpPr>
          <p:nvPr>
            <p:ph type="body" idx="1"/>
          </p:nvPr>
        </p:nvSpPr>
        <p:spPr>
          <a:xfrm>
            <a:off x="311700" y="2245075"/>
            <a:ext cx="3719100" cy="232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a:solidFill>
                  <a:schemeClr val="dk1"/>
                </a:solidFill>
              </a:rPr>
              <a:t>UCLA Protest Image Dataset </a:t>
            </a:r>
            <a:r>
              <a:rPr lang="en" sz="2000">
                <a:solidFill>
                  <a:schemeClr val="dk1"/>
                </a:solidFill>
              </a:rPr>
              <a:t>→ 40,764 images with annotations of visual attributes and sentiments</a:t>
            </a:r>
            <a:endParaRPr sz="2000">
              <a:solidFill>
                <a:schemeClr val="dk1"/>
              </a:solidFill>
            </a:endParaRPr>
          </a:p>
          <a:p>
            <a:pPr marL="0" lvl="0" indent="0" algn="l" rtl="0">
              <a:spcBef>
                <a:spcPts val="1200"/>
              </a:spcBef>
              <a:spcAft>
                <a:spcPts val="1200"/>
              </a:spcAft>
              <a:buNone/>
            </a:pPr>
            <a:r>
              <a:rPr lang="en" sz="2000" b="1">
                <a:solidFill>
                  <a:schemeClr val="dk1"/>
                </a:solidFill>
              </a:rPr>
              <a:t>Peaceful vs violent protests?</a:t>
            </a:r>
            <a:endParaRPr sz="2000" b="1">
              <a:solidFill>
                <a:schemeClr val="dk1"/>
              </a:solidFill>
            </a:endParaRPr>
          </a:p>
        </p:txBody>
      </p:sp>
      <p:pic>
        <p:nvPicPr>
          <p:cNvPr id="78" name="Google Shape;78;p15"/>
          <p:cNvPicPr preferRelativeResize="0"/>
          <p:nvPr/>
        </p:nvPicPr>
        <p:blipFill>
          <a:blip r:embed="rId3">
            <a:alphaModFix/>
          </a:blip>
          <a:stretch>
            <a:fillRect/>
          </a:stretch>
        </p:blipFill>
        <p:spPr>
          <a:xfrm>
            <a:off x="3556175" y="555600"/>
            <a:ext cx="5370100" cy="1394825"/>
          </a:xfrm>
          <a:prstGeom prst="rect">
            <a:avLst/>
          </a:prstGeom>
          <a:noFill/>
          <a:ln>
            <a:noFill/>
          </a:ln>
        </p:spPr>
      </p:pic>
      <p:pic>
        <p:nvPicPr>
          <p:cNvPr id="79" name="Google Shape;79;p15"/>
          <p:cNvPicPr preferRelativeResize="0"/>
          <p:nvPr/>
        </p:nvPicPr>
        <p:blipFill>
          <a:blip r:embed="rId4">
            <a:alphaModFix/>
          </a:blip>
          <a:stretch>
            <a:fillRect/>
          </a:stretch>
        </p:blipFill>
        <p:spPr>
          <a:xfrm>
            <a:off x="5013874" y="2245075"/>
            <a:ext cx="3912400" cy="25504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Can existing violence estimation tools differentiate a happy crowd versus an angry mob?</a:t>
            </a:r>
            <a:endParaRPr b="1"/>
          </a:p>
        </p:txBody>
      </p:sp>
      <p:pic>
        <p:nvPicPr>
          <p:cNvPr id="85" name="Google Shape;85;p16"/>
          <p:cNvPicPr preferRelativeResize="0"/>
          <p:nvPr/>
        </p:nvPicPr>
        <p:blipFill>
          <a:blip r:embed="rId3">
            <a:alphaModFix/>
          </a:blip>
          <a:stretch>
            <a:fillRect/>
          </a:stretch>
        </p:blipFill>
        <p:spPr>
          <a:xfrm>
            <a:off x="1566908" y="2348481"/>
            <a:ext cx="1195634" cy="871538"/>
          </a:xfrm>
          <a:prstGeom prst="rect">
            <a:avLst/>
          </a:prstGeom>
          <a:noFill/>
          <a:ln>
            <a:noFill/>
          </a:ln>
        </p:spPr>
      </p:pic>
      <p:pic>
        <p:nvPicPr>
          <p:cNvPr id="86" name="Google Shape;86;p16"/>
          <p:cNvPicPr preferRelativeResize="0"/>
          <p:nvPr/>
        </p:nvPicPr>
        <p:blipFill>
          <a:blip r:embed="rId4">
            <a:alphaModFix/>
          </a:blip>
          <a:stretch>
            <a:fillRect/>
          </a:stretch>
        </p:blipFill>
        <p:spPr>
          <a:xfrm>
            <a:off x="416925" y="1762000"/>
            <a:ext cx="3495599" cy="2552700"/>
          </a:xfrm>
          <a:prstGeom prst="rect">
            <a:avLst/>
          </a:prstGeom>
          <a:noFill/>
          <a:ln>
            <a:noFill/>
          </a:ln>
        </p:spPr>
      </p:pic>
      <p:pic>
        <p:nvPicPr>
          <p:cNvPr id="87" name="Google Shape;87;p16"/>
          <p:cNvPicPr preferRelativeResize="0"/>
          <p:nvPr/>
        </p:nvPicPr>
        <p:blipFill>
          <a:blip r:embed="rId5">
            <a:alphaModFix/>
          </a:blip>
          <a:stretch>
            <a:fillRect/>
          </a:stretch>
        </p:blipFill>
        <p:spPr>
          <a:xfrm>
            <a:off x="4273892" y="1762000"/>
            <a:ext cx="4558408" cy="2552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a:t>Data Sources</a:t>
            </a:r>
            <a:endParaRPr b="1"/>
          </a:p>
        </p:txBody>
      </p:sp>
      <p:sp>
        <p:nvSpPr>
          <p:cNvPr id="93" name="Google Shape;93;p17"/>
          <p:cNvSpPr txBox="1">
            <a:spLocks noGrp="1"/>
          </p:cNvSpPr>
          <p:nvPr>
            <p:ph type="body" idx="1"/>
          </p:nvPr>
        </p:nvSpPr>
        <p:spPr>
          <a:xfrm>
            <a:off x="357550" y="1381950"/>
            <a:ext cx="4214400" cy="3179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sz="2350" b="1">
                <a:solidFill>
                  <a:schemeClr val="dk1"/>
                </a:solidFill>
              </a:rPr>
              <a:t>UCLA Protest Image Dataset </a:t>
            </a:r>
            <a:endParaRPr sz="2350" b="1">
              <a:solidFill>
                <a:schemeClr val="dk1"/>
              </a:solidFill>
            </a:endParaRPr>
          </a:p>
          <a:p>
            <a:pPr marL="0" lvl="0" indent="0" algn="l" rtl="0">
              <a:spcBef>
                <a:spcPts val="1200"/>
              </a:spcBef>
              <a:spcAft>
                <a:spcPts val="0"/>
              </a:spcAft>
              <a:buNone/>
            </a:pPr>
            <a:r>
              <a:rPr lang="en" sz="1758">
                <a:solidFill>
                  <a:schemeClr val="dk1"/>
                </a:solidFill>
              </a:rPr>
              <a:t>→ Collected from 2013-2017</a:t>
            </a:r>
            <a:endParaRPr sz="1758">
              <a:solidFill>
                <a:schemeClr val="dk1"/>
              </a:solidFill>
            </a:endParaRPr>
          </a:p>
          <a:p>
            <a:pPr marL="0" lvl="0" indent="0" algn="l" rtl="0">
              <a:spcBef>
                <a:spcPts val="1200"/>
              </a:spcBef>
              <a:spcAft>
                <a:spcPts val="0"/>
              </a:spcAft>
              <a:buNone/>
            </a:pPr>
            <a:r>
              <a:rPr lang="en" sz="1758">
                <a:solidFill>
                  <a:schemeClr val="dk1"/>
                </a:solidFill>
              </a:rPr>
              <a:t>→ </a:t>
            </a:r>
            <a:r>
              <a:rPr lang="en" sz="1758" b="1">
                <a:solidFill>
                  <a:schemeClr val="dk1"/>
                </a:solidFill>
              </a:rPr>
              <a:t>40,764 </a:t>
            </a:r>
            <a:r>
              <a:rPr lang="en" sz="1758">
                <a:solidFill>
                  <a:schemeClr val="dk1"/>
                </a:solidFill>
              </a:rPr>
              <a:t>total images with annotations of visual attributes and sentiments</a:t>
            </a:r>
            <a:endParaRPr sz="1758">
              <a:solidFill>
                <a:schemeClr val="dk1"/>
              </a:solidFill>
            </a:endParaRPr>
          </a:p>
          <a:p>
            <a:pPr marL="0" lvl="0" indent="0" algn="l" rtl="0">
              <a:spcBef>
                <a:spcPts val="1200"/>
              </a:spcBef>
              <a:spcAft>
                <a:spcPts val="0"/>
              </a:spcAft>
              <a:buNone/>
            </a:pPr>
            <a:r>
              <a:rPr lang="en" sz="1758">
                <a:solidFill>
                  <a:schemeClr val="dk1"/>
                </a:solidFill>
              </a:rPr>
              <a:t>→ </a:t>
            </a:r>
            <a:r>
              <a:rPr lang="en" sz="1758" b="1">
                <a:solidFill>
                  <a:schemeClr val="dk1"/>
                </a:solidFill>
              </a:rPr>
              <a:t>11,659 </a:t>
            </a:r>
            <a:r>
              <a:rPr lang="en" sz="1758">
                <a:solidFill>
                  <a:schemeClr val="dk1"/>
                </a:solidFill>
              </a:rPr>
              <a:t>images are protest images</a:t>
            </a:r>
            <a:endParaRPr sz="1758">
              <a:solidFill>
                <a:schemeClr val="dk1"/>
              </a:solidFill>
            </a:endParaRPr>
          </a:p>
          <a:p>
            <a:pPr marL="0" lvl="0" indent="0" algn="l" rtl="0">
              <a:spcBef>
                <a:spcPts val="1200"/>
              </a:spcBef>
              <a:spcAft>
                <a:spcPts val="0"/>
              </a:spcAft>
              <a:buNone/>
            </a:pPr>
            <a:r>
              <a:rPr lang="en" sz="1758">
                <a:solidFill>
                  <a:schemeClr val="dk1"/>
                </a:solidFill>
              </a:rPr>
              <a:t>→</a:t>
            </a:r>
            <a:r>
              <a:rPr lang="en" sz="1758" b="1">
                <a:solidFill>
                  <a:schemeClr val="dk1"/>
                </a:solidFill>
              </a:rPr>
              <a:t> 29,105</a:t>
            </a:r>
            <a:r>
              <a:rPr lang="en" sz="1758">
                <a:solidFill>
                  <a:schemeClr val="dk1"/>
                </a:solidFill>
              </a:rPr>
              <a:t> images are hard-negative images (e.g., crowd in stadium)</a:t>
            </a:r>
            <a:endParaRPr sz="1758">
              <a:solidFill>
                <a:schemeClr val="dk1"/>
              </a:solidFill>
            </a:endParaRPr>
          </a:p>
          <a:p>
            <a:pPr marL="0" lvl="0" indent="0" algn="l" rtl="0">
              <a:spcBef>
                <a:spcPts val="1200"/>
              </a:spcBef>
              <a:spcAft>
                <a:spcPts val="0"/>
              </a:spcAft>
              <a:buNone/>
            </a:pPr>
            <a:endParaRPr sz="1500">
              <a:solidFill>
                <a:schemeClr val="dk1"/>
              </a:solidFill>
            </a:endParaRPr>
          </a:p>
          <a:p>
            <a:pPr marL="0" lvl="0" indent="0" algn="l" rtl="0">
              <a:spcBef>
                <a:spcPts val="1200"/>
              </a:spcBef>
              <a:spcAft>
                <a:spcPts val="1200"/>
              </a:spcAft>
              <a:buNone/>
            </a:pPr>
            <a:endParaRPr/>
          </a:p>
        </p:txBody>
      </p:sp>
      <p:pic>
        <p:nvPicPr>
          <p:cNvPr id="94" name="Google Shape;94;p17"/>
          <p:cNvPicPr preferRelativeResize="0"/>
          <p:nvPr/>
        </p:nvPicPr>
        <p:blipFill>
          <a:blip r:embed="rId3">
            <a:alphaModFix/>
          </a:blip>
          <a:stretch>
            <a:fillRect/>
          </a:stretch>
        </p:blipFill>
        <p:spPr>
          <a:xfrm>
            <a:off x="4840375" y="1598675"/>
            <a:ext cx="3650124" cy="2148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311700" y="555600"/>
            <a:ext cx="84087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Data Preprocessing</a:t>
            </a:r>
            <a:endParaRPr/>
          </a:p>
        </p:txBody>
      </p:sp>
      <p:sp>
        <p:nvSpPr>
          <p:cNvPr id="100" name="Google Shape;100;p18"/>
          <p:cNvSpPr txBox="1">
            <a:spLocks noGrp="1"/>
          </p:cNvSpPr>
          <p:nvPr>
            <p:ph type="body" idx="1"/>
          </p:nvPr>
        </p:nvSpPr>
        <p:spPr>
          <a:xfrm>
            <a:off x="311700" y="1389600"/>
            <a:ext cx="8408700" cy="31794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AutoNum type="arabicPeriod"/>
            </a:pPr>
            <a:r>
              <a:rPr lang="en" b="1"/>
              <a:t>Image Collection</a:t>
            </a:r>
            <a:endParaRPr b="1"/>
          </a:p>
          <a:p>
            <a:pPr marL="914400" lvl="1" indent="-304800" algn="l" rtl="0">
              <a:spcBef>
                <a:spcPts val="0"/>
              </a:spcBef>
              <a:spcAft>
                <a:spcPts val="0"/>
              </a:spcAft>
              <a:buSzPts val="1200"/>
              <a:buAutoNum type="alphaLcPeriod"/>
            </a:pPr>
            <a:r>
              <a:rPr lang="en"/>
              <a:t>Multiple sources by web search </a:t>
            </a:r>
            <a:r>
              <a:rPr lang="en" b="1"/>
              <a:t>(Google Image search) </a:t>
            </a:r>
            <a:r>
              <a:rPr lang="en"/>
              <a:t>and own </a:t>
            </a:r>
            <a:r>
              <a:rPr lang="en" b="1"/>
              <a:t>Twitter data stream</a:t>
            </a:r>
            <a:endParaRPr/>
          </a:p>
          <a:p>
            <a:pPr marL="914400" lvl="1" indent="-304800" algn="l" rtl="0">
              <a:spcBef>
                <a:spcPts val="0"/>
              </a:spcBef>
              <a:spcAft>
                <a:spcPts val="0"/>
              </a:spcAft>
              <a:buSzPts val="1200"/>
              <a:buAutoNum type="alphaLcPeriod"/>
            </a:pPr>
            <a:r>
              <a:rPr lang="en"/>
              <a:t>Also used names of recent major protest events (e.g., “Black Lives Matter” or “Women’s March”) based on wikipedia page’s list of protests</a:t>
            </a:r>
            <a:endParaRPr/>
          </a:p>
          <a:p>
            <a:pPr marL="457200" lvl="0" indent="-304800" algn="l" rtl="0">
              <a:spcBef>
                <a:spcPts val="0"/>
              </a:spcBef>
              <a:spcAft>
                <a:spcPts val="0"/>
              </a:spcAft>
              <a:buSzPts val="1200"/>
              <a:buAutoNum type="arabicPeriod"/>
            </a:pPr>
            <a:r>
              <a:rPr lang="en" b="1"/>
              <a:t>Image Annotation</a:t>
            </a:r>
            <a:endParaRPr b="1"/>
          </a:p>
          <a:p>
            <a:pPr marL="914400" lvl="1" indent="-304800" algn="l" rtl="0">
              <a:spcBef>
                <a:spcPts val="0"/>
              </a:spcBef>
              <a:spcAft>
                <a:spcPts val="0"/>
              </a:spcAft>
              <a:buSzPts val="1200"/>
              <a:buAutoNum type="alphaLcPeriod"/>
            </a:pPr>
            <a:r>
              <a:rPr lang="en" b="1"/>
              <a:t>Amazon Mechanical Turk (AMT) </a:t>
            </a:r>
            <a:r>
              <a:rPr lang="en"/>
              <a:t>was used to annotate each image in the dataset (binary- protest to no protest, binary-visual attributes, level of perceived violence and other sentiments)</a:t>
            </a:r>
            <a:endParaRPr/>
          </a:p>
          <a:p>
            <a:pPr marL="914400" lvl="1" indent="-304800" algn="l" rtl="0">
              <a:spcBef>
                <a:spcPts val="0"/>
              </a:spcBef>
              <a:spcAft>
                <a:spcPts val="0"/>
              </a:spcAft>
              <a:buSzPts val="1200"/>
              <a:buAutoNum type="alphaLcPeriod"/>
            </a:pPr>
            <a:r>
              <a:rPr lang="en"/>
              <a:t>The protest activity determination and visual attributes required binary annotations which was assigned to 2 workers, who confirmed the values. If they disagreed a third person would judge.</a:t>
            </a:r>
            <a:endParaRPr/>
          </a:p>
          <a:p>
            <a:pPr marL="914400" lvl="1" indent="-304800" algn="l" rtl="0">
              <a:spcBef>
                <a:spcPts val="0"/>
              </a:spcBef>
              <a:spcAft>
                <a:spcPts val="0"/>
              </a:spcAft>
              <a:buSzPts val="1200"/>
              <a:buAutoNum type="alphaLcPeriod"/>
            </a:pPr>
            <a:r>
              <a:rPr lang="en"/>
              <a:t>Perceived violence is subjective and continuous variable so a </a:t>
            </a:r>
            <a:r>
              <a:rPr lang="en" b="1"/>
              <a:t>pairwise comparison-based annotation </a:t>
            </a:r>
            <a:r>
              <a:rPr lang="en"/>
              <a:t>was used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280125" y="109600"/>
            <a:ext cx="4291800" cy="1509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500" b="1"/>
              <a:t>Model Architecture</a:t>
            </a:r>
            <a:endParaRPr sz="2500" b="1"/>
          </a:p>
        </p:txBody>
      </p:sp>
      <p:sp>
        <p:nvSpPr>
          <p:cNvPr id="106" name="Google Shape;106;p19"/>
          <p:cNvSpPr txBox="1">
            <a:spLocks noGrp="1"/>
          </p:cNvSpPr>
          <p:nvPr>
            <p:ph type="body" idx="2"/>
          </p:nvPr>
        </p:nvSpPr>
        <p:spPr>
          <a:xfrm>
            <a:off x="334875" y="1443625"/>
            <a:ext cx="4182300" cy="3524400"/>
          </a:xfrm>
          <a:prstGeom prst="rect">
            <a:avLst/>
          </a:prstGeom>
        </p:spPr>
        <p:txBody>
          <a:bodyPr spcFirstLastPara="1" wrap="square" lIns="91425" tIns="91425" rIns="91425" bIns="91425" anchor="ctr" anchorCtr="0">
            <a:normAutofit fontScale="70000" lnSpcReduction="10000"/>
          </a:bodyPr>
          <a:lstStyle/>
          <a:p>
            <a:pPr marL="0" lvl="0" indent="0" algn="l" rtl="0">
              <a:spcBef>
                <a:spcPts val="0"/>
              </a:spcBef>
              <a:spcAft>
                <a:spcPts val="0"/>
              </a:spcAft>
              <a:buNone/>
            </a:pPr>
            <a:r>
              <a:rPr lang="en" b="1"/>
              <a:t>Model:</a:t>
            </a:r>
            <a:endParaRPr b="1"/>
          </a:p>
          <a:p>
            <a:pPr marL="457200" lvl="0" indent="-308610" algn="l" rtl="0">
              <a:spcBef>
                <a:spcPts val="1200"/>
              </a:spcBef>
              <a:spcAft>
                <a:spcPts val="0"/>
              </a:spcAft>
              <a:buSzPct val="100000"/>
              <a:buChar char="●"/>
            </a:pPr>
            <a:r>
              <a:rPr lang="en"/>
              <a:t>CNN with full images as input which then outputs a series of prediction scores in binary image category:</a:t>
            </a:r>
            <a:endParaRPr/>
          </a:p>
          <a:p>
            <a:pPr marL="914400" lvl="1" indent="-290830" algn="l" rtl="0">
              <a:spcBef>
                <a:spcPts val="0"/>
              </a:spcBef>
              <a:spcAft>
                <a:spcPts val="0"/>
              </a:spcAft>
              <a:buSzPct val="100000"/>
              <a:buChar char="○"/>
            </a:pPr>
            <a:r>
              <a:rPr lang="en"/>
              <a:t>Protest or non-protest (0 to 1)</a:t>
            </a:r>
            <a:endParaRPr/>
          </a:p>
          <a:p>
            <a:pPr marL="914400" lvl="1" indent="-290830" algn="l" rtl="0">
              <a:spcBef>
                <a:spcPts val="0"/>
              </a:spcBef>
              <a:spcAft>
                <a:spcPts val="0"/>
              </a:spcAft>
              <a:buSzPct val="100000"/>
              <a:buChar char="○"/>
            </a:pPr>
            <a:r>
              <a:rPr lang="en"/>
              <a:t>Visual attributes (0 to 1) </a:t>
            </a:r>
            <a:endParaRPr/>
          </a:p>
          <a:p>
            <a:pPr marL="914400" lvl="1" indent="-290830" algn="l" rtl="0">
              <a:spcBef>
                <a:spcPts val="0"/>
              </a:spcBef>
              <a:spcAft>
                <a:spcPts val="0"/>
              </a:spcAft>
              <a:buSzPct val="100000"/>
              <a:buChar char="○"/>
            </a:pPr>
            <a:r>
              <a:rPr lang="en"/>
              <a:t>Perceived violence and image sentiment (1+4 - such as happy, violent, fear, sad, etc.)</a:t>
            </a:r>
            <a:endParaRPr/>
          </a:p>
          <a:p>
            <a:pPr marL="457200" lvl="0" indent="-308610" algn="l" rtl="0">
              <a:spcBef>
                <a:spcPts val="0"/>
              </a:spcBef>
              <a:spcAft>
                <a:spcPts val="0"/>
              </a:spcAft>
              <a:buSzPct val="100000"/>
              <a:buChar char="●"/>
            </a:pPr>
            <a:r>
              <a:rPr lang="en"/>
              <a:t>Model architecture based on a </a:t>
            </a:r>
            <a:r>
              <a:rPr lang="en" b="1"/>
              <a:t>50-layer ResNet (50 CNNs) with batch normalization and ReLU + final fully connected layer </a:t>
            </a:r>
            <a:endParaRPr b="1"/>
          </a:p>
          <a:p>
            <a:pPr marL="0" lvl="0" indent="0" algn="l" rtl="0">
              <a:spcBef>
                <a:spcPts val="1200"/>
              </a:spcBef>
              <a:spcAft>
                <a:spcPts val="0"/>
              </a:spcAft>
              <a:buNone/>
            </a:pPr>
            <a:r>
              <a:rPr lang="en" b="1"/>
              <a:t>Metrics:</a:t>
            </a:r>
            <a:endParaRPr b="1"/>
          </a:p>
          <a:p>
            <a:pPr marL="457200" lvl="0" indent="-308610" algn="l" rtl="0">
              <a:spcBef>
                <a:spcPts val="1200"/>
              </a:spcBef>
              <a:spcAft>
                <a:spcPts val="0"/>
              </a:spcAft>
              <a:buSzPct val="100000"/>
              <a:buChar char="●"/>
            </a:pPr>
            <a:r>
              <a:rPr lang="en"/>
              <a:t>Binary cross entropy loss to train binary variables (protest and visual attributes) </a:t>
            </a:r>
            <a:endParaRPr/>
          </a:p>
          <a:p>
            <a:pPr marL="457200" lvl="0" indent="-308610" algn="l" rtl="0">
              <a:spcBef>
                <a:spcPts val="0"/>
              </a:spcBef>
              <a:spcAft>
                <a:spcPts val="0"/>
              </a:spcAft>
              <a:buSzPct val="100000"/>
              <a:buChar char="●"/>
            </a:pPr>
            <a:r>
              <a:rPr lang="en"/>
              <a:t>MSE for violence &amp; sentiment dimensions</a:t>
            </a:r>
            <a:endParaRPr/>
          </a:p>
        </p:txBody>
      </p:sp>
      <p:pic>
        <p:nvPicPr>
          <p:cNvPr id="107" name="Google Shape;107;p19"/>
          <p:cNvPicPr preferRelativeResize="0"/>
          <p:nvPr/>
        </p:nvPicPr>
        <p:blipFill>
          <a:blip r:embed="rId3">
            <a:alphaModFix/>
          </a:blip>
          <a:stretch>
            <a:fillRect/>
          </a:stretch>
        </p:blipFill>
        <p:spPr>
          <a:xfrm>
            <a:off x="5006600" y="2496675"/>
            <a:ext cx="3592700" cy="2471350"/>
          </a:xfrm>
          <a:prstGeom prst="rect">
            <a:avLst/>
          </a:prstGeom>
          <a:noFill/>
          <a:ln>
            <a:noFill/>
          </a:ln>
        </p:spPr>
      </p:pic>
      <p:pic>
        <p:nvPicPr>
          <p:cNvPr id="108" name="Google Shape;108;p19"/>
          <p:cNvPicPr preferRelativeResize="0"/>
          <p:nvPr/>
        </p:nvPicPr>
        <p:blipFill>
          <a:blip r:embed="rId4">
            <a:alphaModFix/>
          </a:blip>
          <a:stretch>
            <a:fillRect/>
          </a:stretch>
        </p:blipFill>
        <p:spPr>
          <a:xfrm>
            <a:off x="5696887" y="109600"/>
            <a:ext cx="2902424" cy="2181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Traditional ML vs. Deep Learning</a:t>
            </a:r>
            <a:endParaRPr b="1"/>
          </a:p>
        </p:txBody>
      </p:sp>
      <p:sp>
        <p:nvSpPr>
          <p:cNvPr id="114" name="Google Shape;114;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a:solidFill>
                  <a:schemeClr val="dk1"/>
                </a:solidFill>
              </a:rPr>
              <a:t>While traditional ML can be used to classify or cluster event types, that is not the goal of our model. </a:t>
            </a:r>
            <a:endParaRPr sz="2000">
              <a:solidFill>
                <a:schemeClr val="dk1"/>
              </a:solidFill>
            </a:endParaRPr>
          </a:p>
          <a:p>
            <a:pPr marL="0" lvl="0" indent="0" algn="l" rtl="0">
              <a:spcBef>
                <a:spcPts val="1200"/>
              </a:spcBef>
              <a:spcAft>
                <a:spcPts val="1200"/>
              </a:spcAft>
              <a:buNone/>
            </a:pPr>
            <a:endParaRPr/>
          </a:p>
        </p:txBody>
      </p:sp>
      <p:pic>
        <p:nvPicPr>
          <p:cNvPr id="115" name="Google Shape;115;p20"/>
          <p:cNvPicPr preferRelativeResize="0"/>
          <p:nvPr/>
        </p:nvPicPr>
        <p:blipFill>
          <a:blip r:embed="rId3">
            <a:alphaModFix/>
          </a:blip>
          <a:stretch>
            <a:fillRect/>
          </a:stretch>
        </p:blipFill>
        <p:spPr>
          <a:xfrm>
            <a:off x="372925" y="2345275"/>
            <a:ext cx="3950574" cy="2223600"/>
          </a:xfrm>
          <a:prstGeom prst="rect">
            <a:avLst/>
          </a:prstGeom>
          <a:noFill/>
          <a:ln>
            <a:noFill/>
          </a:ln>
        </p:spPr>
      </p:pic>
      <p:sp>
        <p:nvSpPr>
          <p:cNvPr id="116" name="Google Shape;116;p20"/>
          <p:cNvSpPr txBox="1"/>
          <p:nvPr/>
        </p:nvSpPr>
        <p:spPr>
          <a:xfrm>
            <a:off x="4703675" y="2345275"/>
            <a:ext cx="3650400" cy="220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accent3"/>
                </a:solidFill>
                <a:latin typeface="Proxima Nova"/>
                <a:ea typeface="Proxima Nova"/>
                <a:cs typeface="Proxima Nova"/>
                <a:sym typeface="Proxima Nova"/>
              </a:rPr>
              <a:t>Our goal is to investigate nuanced characteristics of images to detect perceived violence, rather than to identify the </a:t>
            </a:r>
            <a:r>
              <a:rPr lang="en" sz="1800" i="1">
                <a:solidFill>
                  <a:schemeClr val="accent3"/>
                </a:solidFill>
                <a:latin typeface="Proxima Nova"/>
                <a:ea typeface="Proxima Nova"/>
                <a:cs typeface="Proxima Nova"/>
                <a:sym typeface="Proxima Nova"/>
              </a:rPr>
              <a:t>type</a:t>
            </a:r>
            <a:r>
              <a:rPr lang="en" sz="1800">
                <a:solidFill>
                  <a:schemeClr val="accent3"/>
                </a:solidFill>
                <a:latin typeface="Proxima Nova"/>
                <a:ea typeface="Proxima Nova"/>
                <a:cs typeface="Proxima Nova"/>
                <a:sym typeface="Proxima Nova"/>
              </a:rPr>
              <a:t> of event being pictured.</a:t>
            </a:r>
            <a:endParaRPr sz="1800">
              <a:solidFill>
                <a:schemeClr val="accent3"/>
              </a:solidFill>
              <a:latin typeface="Proxima Nova"/>
              <a:ea typeface="Proxima Nova"/>
              <a:cs typeface="Proxima Nova"/>
              <a:sym typeface="Proxima Nova"/>
            </a:endParaRPr>
          </a:p>
          <a:p>
            <a:pPr marL="0" lvl="0" indent="0" algn="l" rtl="0">
              <a:spcBef>
                <a:spcPts val="1200"/>
              </a:spcBef>
              <a:spcAft>
                <a:spcPts val="0"/>
              </a:spcAft>
              <a:buNone/>
            </a:pP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Results</a:t>
            </a:r>
            <a:endParaRPr b="1"/>
          </a:p>
        </p:txBody>
      </p:sp>
      <p:pic>
        <p:nvPicPr>
          <p:cNvPr id="122" name="Google Shape;122;p21"/>
          <p:cNvPicPr preferRelativeResize="0"/>
          <p:nvPr/>
        </p:nvPicPr>
        <p:blipFill>
          <a:blip r:embed="rId3">
            <a:alphaModFix/>
          </a:blip>
          <a:stretch>
            <a:fillRect/>
          </a:stretch>
        </p:blipFill>
        <p:spPr>
          <a:xfrm>
            <a:off x="1257350" y="1184538"/>
            <a:ext cx="2674351" cy="1894212"/>
          </a:xfrm>
          <a:prstGeom prst="rect">
            <a:avLst/>
          </a:prstGeom>
          <a:noFill/>
          <a:ln>
            <a:noFill/>
          </a:ln>
        </p:spPr>
      </p:pic>
      <p:pic>
        <p:nvPicPr>
          <p:cNvPr id="123" name="Google Shape;123;p21"/>
          <p:cNvPicPr preferRelativeResize="0"/>
          <p:nvPr/>
        </p:nvPicPr>
        <p:blipFill>
          <a:blip r:embed="rId4">
            <a:alphaModFix/>
          </a:blip>
          <a:stretch>
            <a:fillRect/>
          </a:stretch>
        </p:blipFill>
        <p:spPr>
          <a:xfrm>
            <a:off x="4717080" y="1184538"/>
            <a:ext cx="3169569" cy="1894212"/>
          </a:xfrm>
          <a:prstGeom prst="rect">
            <a:avLst/>
          </a:prstGeom>
          <a:noFill/>
          <a:ln>
            <a:noFill/>
          </a:ln>
        </p:spPr>
      </p:pic>
      <p:pic>
        <p:nvPicPr>
          <p:cNvPr id="124" name="Google Shape;124;p21" title="Chart"/>
          <p:cNvPicPr preferRelativeResize="0"/>
          <p:nvPr/>
        </p:nvPicPr>
        <p:blipFill>
          <a:blip r:embed="rId5">
            <a:alphaModFix/>
          </a:blip>
          <a:stretch>
            <a:fillRect/>
          </a:stretch>
        </p:blipFill>
        <p:spPr>
          <a:xfrm>
            <a:off x="1257350" y="3245572"/>
            <a:ext cx="2376300" cy="1474200"/>
          </a:xfrm>
          <a:prstGeom prst="rect">
            <a:avLst/>
          </a:prstGeom>
          <a:noFill/>
          <a:ln>
            <a:noFill/>
          </a:ln>
        </p:spPr>
      </p:pic>
      <p:pic>
        <p:nvPicPr>
          <p:cNvPr id="125" name="Google Shape;125;p21" title="Chart"/>
          <p:cNvPicPr preferRelativeResize="0"/>
          <p:nvPr/>
        </p:nvPicPr>
        <p:blipFill>
          <a:blip r:embed="rId6">
            <a:alphaModFix/>
          </a:blip>
          <a:stretch>
            <a:fillRect/>
          </a:stretch>
        </p:blipFill>
        <p:spPr>
          <a:xfrm>
            <a:off x="4717071" y="3245575"/>
            <a:ext cx="2376316" cy="1474200"/>
          </a:xfrm>
          <a:prstGeom prst="rect">
            <a:avLst/>
          </a:prstGeom>
          <a:noFill/>
          <a:ln>
            <a:noFill/>
          </a:ln>
        </p:spPr>
      </p:pic>
    </p:spTree>
  </p:cSld>
  <p:clrMapOvr>
    <a:masterClrMapping/>
  </p:clrMapOvr>
</p:sld>
</file>

<file path=ppt/theme/theme1.xml><?xml version="1.0" encoding="utf-8"?>
<a:theme xmlns:a="http://schemas.openxmlformats.org/drawingml/2006/main" name="Spearmint">
  <a:themeElements>
    <a:clrScheme name="Spearmint">
      <a:dk1>
        <a:srgbClr val="103064"/>
      </a:dk1>
      <a:lt1>
        <a:srgbClr val="103064"/>
      </a:lt1>
      <a:dk2>
        <a:srgbClr val="B7B7B7"/>
      </a:dk2>
      <a:lt2>
        <a:srgbClr val="B7B7B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882</Words>
  <Application>Microsoft Macintosh PowerPoint</Application>
  <PresentationFormat>On-screen Show (16:9)</PresentationFormat>
  <Paragraphs>73</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Proxima Nova</vt:lpstr>
      <vt:lpstr>Arial</vt:lpstr>
      <vt:lpstr>Spearmint</vt:lpstr>
      <vt:lpstr>Rob Baldoni, Miranda Morris, Hearsch Jariwala AIPI 540</vt:lpstr>
      <vt:lpstr>Social Media &amp; News</vt:lpstr>
      <vt:lpstr>Literature</vt:lpstr>
      <vt:lpstr>Can existing violence estimation tools differentiate a happy crowd versus an angry mob?</vt:lpstr>
      <vt:lpstr>Data Sources</vt:lpstr>
      <vt:lpstr>Data Preprocessing</vt:lpstr>
      <vt:lpstr>Model Architecture</vt:lpstr>
      <vt:lpstr>Traditional ML vs. Deep Learning</vt:lpstr>
      <vt:lpstr>Results</vt:lpstr>
      <vt:lpstr>CAM Interpretability</vt:lpstr>
      <vt:lpstr>Results</vt:lpstr>
      <vt:lpstr>Future Applications: More Descriptive Content Warnings</vt:lpstr>
      <vt:lpstr>Ethical Considerations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 Baldoni, Miranda Morris, Hearsch Jariwala AIPI 540</dc:title>
  <cp:lastModifiedBy>Hearsch Jariwala</cp:lastModifiedBy>
  <cp:revision>1</cp:revision>
  <dcterms:modified xsi:type="dcterms:W3CDTF">2022-02-13T22:21:24Z</dcterms:modified>
</cp:coreProperties>
</file>